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2"/>
  </p:notesMasterIdLst>
  <p:handoutMasterIdLst>
    <p:handoutMasterId r:id="rId23"/>
  </p:handoutMasterIdLst>
  <p:sldIdLst>
    <p:sldId id="257" r:id="rId2"/>
    <p:sldId id="256" r:id="rId3"/>
    <p:sldId id="258" r:id="rId4"/>
    <p:sldId id="259" r:id="rId5"/>
    <p:sldId id="275" r:id="rId6"/>
    <p:sldId id="260" r:id="rId7"/>
    <p:sldId id="261" r:id="rId8"/>
    <p:sldId id="262" r:id="rId9"/>
    <p:sldId id="263" r:id="rId10"/>
    <p:sldId id="264" r:id="rId11"/>
    <p:sldId id="265" r:id="rId12"/>
    <p:sldId id="266" r:id="rId13"/>
    <p:sldId id="267" r:id="rId14"/>
    <p:sldId id="268" r:id="rId15"/>
    <p:sldId id="269" r:id="rId16"/>
    <p:sldId id="270" r:id="rId17"/>
    <p:sldId id="274" r:id="rId18"/>
    <p:sldId id="272" r:id="rId19"/>
    <p:sldId id="273" r:id="rId20"/>
    <p:sldId id="271" r:id="rId21"/>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5" pos="3839">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7C8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8027" autoAdjust="0"/>
    <p:restoredTop sz="95000" autoAdjust="0"/>
  </p:normalViewPr>
  <p:slideViewPr>
    <p:cSldViewPr>
      <p:cViewPr varScale="1">
        <p:scale>
          <a:sx n="94" d="100"/>
          <a:sy n="94" d="100"/>
        </p:scale>
        <p:origin x="-258" y="-96"/>
      </p:cViewPr>
      <p:guideLst>
        <p:guide orient="horz" pos="2160"/>
        <p:guide pos="3839"/>
      </p:guideLst>
    </p:cSldViewPr>
  </p:slideViewPr>
  <p:notesTextViewPr>
    <p:cViewPr>
      <p:scale>
        <a:sx n="1" d="1"/>
        <a:sy n="1" d="1"/>
      </p:scale>
      <p:origin x="0" y="0"/>
    </p:cViewPr>
  </p:notesTextViewPr>
  <p:notesViewPr>
    <p:cSldViewPr>
      <p:cViewPr varScale="1">
        <p:scale>
          <a:sx n="63" d="100"/>
          <a:sy n="63" d="100"/>
        </p:scale>
        <p:origin x="2838"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C6ACB66-EAB9-4D45-9F9C-28EA120D791D}" type="datetimeFigureOut">
              <a:rPr lang="en-US"/>
              <a:pPr/>
              <a:t>2020/10/27</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837A6B-DAA4-4C2D-AEAB-4E9E70095794}" type="slidenum">
              <a:rPr/>
              <a:pPr/>
              <a:t>‹#›</a:t>
            </a:fld>
            <a:endParaRPr/>
          </a:p>
        </p:txBody>
      </p:sp>
    </p:spTree>
    <p:extLst>
      <p:ext uri="{BB962C8B-B14F-4D97-AF65-F5344CB8AC3E}">
        <p14:creationId xmlns:p14="http://schemas.microsoft.com/office/powerpoint/2010/main" xmlns="" val="2921545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79D970-AC71-40CF-8717-2E4EAB5207AF}" type="datetimeFigureOut">
              <a:rPr lang="en-US"/>
              <a:pPr/>
              <a:t>2020/10/27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266150-FA26-45B5-BF0B-186B42A09DC9}" type="slidenum">
              <a:rPr/>
              <a:pPr/>
              <a:t>‹#›</a:t>
            </a:fld>
            <a:endParaRPr/>
          </a:p>
        </p:txBody>
      </p:sp>
    </p:spTree>
    <p:extLst>
      <p:ext uri="{BB962C8B-B14F-4D97-AF65-F5344CB8AC3E}">
        <p14:creationId xmlns:p14="http://schemas.microsoft.com/office/powerpoint/2010/main" xmlns="" val="14594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bwMode="hidden">
          <a:xfrm>
            <a:off x="0" y="0"/>
            <a:ext cx="12188825" cy="6858000"/>
          </a:xfrm>
          <a:prstGeom prst="rect">
            <a:avLst/>
          </a:prstGeom>
        </p:spPr>
      </p:pic>
      <p:sp>
        <p:nvSpPr>
          <p:cNvPr id="13" name="Rectangle 12"/>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Rectangle 14"/>
          <p:cNvSpPr/>
          <p:nvPr/>
        </p:nvSpPr>
        <p:spPr bwMode="hidden">
          <a:xfrm>
            <a:off x="0" y="4810562"/>
            <a:ext cx="12188825" cy="2047439"/>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522413" y="1905000"/>
            <a:ext cx="9144000" cy="2667000"/>
          </a:xfrm>
        </p:spPr>
        <p:txBody>
          <a:bodyPr>
            <a:normAutofit/>
          </a:bodyPr>
          <a:lstStyle>
            <a:lvl1pPr>
              <a:lnSpc>
                <a:spcPct val="80000"/>
              </a:lnSpc>
              <a:defRPr sz="6000"/>
            </a:lvl1pPr>
          </a:lstStyle>
          <a:p>
            <a:r>
              <a:rPr lang="en-US" smtClean="0"/>
              <a:t>Click to edit Master title style</a:t>
            </a:r>
            <a:endParaRPr/>
          </a:p>
        </p:txBody>
      </p:sp>
      <p:sp>
        <p:nvSpPr>
          <p:cNvPr id="3" name="Subtitle 2"/>
          <p:cNvSpPr>
            <a:spLocks noGrp="1"/>
          </p:cNvSpPr>
          <p:nvPr>
            <p:ph type="subTitle" idx="1"/>
          </p:nvPr>
        </p:nvSpPr>
        <p:spPr>
          <a:xfrm>
            <a:off x="1522413" y="5029200"/>
            <a:ext cx="8229600" cy="1143000"/>
          </a:xfrm>
        </p:spPr>
        <p:txBody>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pPr/>
              <a:t>2020/10/27</a:t>
            </a:fld>
            <a:endParaRPr/>
          </a:p>
        </p:txBody>
      </p:sp>
      <p:sp>
        <p:nvSpPr>
          <p:cNvPr id="6" name="Slide Number Placeholder 5"/>
          <p:cNvSpPr>
            <a:spLocks noGrp="1"/>
          </p:cNvSpPr>
          <p:nvPr>
            <p:ph type="sldNum" sz="quarter" idx="12"/>
          </p:nvPr>
        </p:nvSpPr>
        <p:spPr/>
        <p:txBody>
          <a:bodyPr/>
          <a:lstStyle/>
          <a:p>
            <a:fld id="{693B167E-EA96-4147-81DE-549160052C22}" type="slidenum">
              <a:rPr/>
              <a:pPr/>
              <a:t>‹#›</a:t>
            </a:fld>
            <a:endParaRPr/>
          </a:p>
        </p:txBody>
      </p:sp>
      <p:sp useBgFill="1">
        <p:nvSpPr>
          <p:cNvPr id="20" name="Freeform 9"/>
          <p:cNvSpPr>
            <a:spLocks/>
          </p:cNvSpPr>
          <p:nvPr/>
        </p:nvSpPr>
        <p:spPr bwMode="white">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ln>
            <a:noFill/>
          </a:ln>
        </p:spPr>
        <p:txBody>
          <a:bodyPr vert="horz" wrap="square" lIns="91440" tIns="45720" rIns="91440" bIns="45720" numCol="1" anchor="t" anchorCtr="0" compatLnSpc="1">
            <a:prstTxWarp prst="textNoShape">
              <a:avLst/>
            </a:prstTxWarp>
          </a:bodyPr>
          <a:lstStyle/>
          <a:p>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extLst mod="1">
    <p:ext uri="{DCECCB84-F9BA-43D5-87BE-67443E8EF086}">
      <p15:sldGuideLst xmlns:p15="http://schemas.microsoft.com/office/powerpoint/2012/main" xmlns="">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pPr/>
              <a:t>2020/10/27</a:t>
            </a:fld>
            <a:endParaRPr/>
          </a:p>
        </p:txBody>
      </p:sp>
      <p:sp>
        <p:nvSpPr>
          <p:cNvPr id="6" name="Slide Number Placeholder 5"/>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xmlns="" val="0"/>
              </a:ext>
            </a:extLst>
          </a:blip>
          <a:srcRect/>
          <a:stretch/>
        </p:blipFill>
        <p:spPr bwMode="hidden">
          <a:xfrm>
            <a:off x="1" y="0"/>
            <a:ext cx="9314539" cy="6858000"/>
          </a:xfrm>
          <a:prstGeom prst="rect">
            <a:avLst/>
          </a:prstGeom>
        </p:spPr>
      </p:pic>
      <p:sp>
        <p:nvSpPr>
          <p:cNvPr id="8" name="Rectangle 7"/>
          <p:cNvSpPr/>
          <p:nvPr/>
        </p:nvSpPr>
        <p:spPr bwMode="hidden">
          <a:xfrm>
            <a:off x="1" y="1"/>
            <a:ext cx="9218611"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Freeform 9"/>
          <p:cNvSpPr>
            <a:spLocks/>
          </p:cNvSpPr>
          <p:nvPr/>
        </p:nvSpPr>
        <p:spPr bwMode="hidden">
          <a:xfrm rot="5400000">
            <a:off x="5885540" y="3333074"/>
            <a:ext cx="685800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Vertical Title 1"/>
          <p:cNvSpPr>
            <a:spLocks noGrp="1"/>
          </p:cNvSpPr>
          <p:nvPr>
            <p:ph type="title" orient="vert"/>
          </p:nvPr>
        </p:nvSpPr>
        <p:spPr>
          <a:xfrm>
            <a:off x="9558667" y="685800"/>
            <a:ext cx="129540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522413" y="685800"/>
            <a:ext cx="7460842"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pPr/>
              <a:t>2020/10/27</a:t>
            </a:fld>
            <a:endParaRPr/>
          </a:p>
        </p:txBody>
      </p:sp>
      <p:sp>
        <p:nvSpPr>
          <p:cNvPr id="6" name="Slide Number Placeholder 5"/>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pPr/>
              <a:t>2020/10/27</a:t>
            </a:fld>
            <a:endParaRPr/>
          </a:p>
        </p:txBody>
      </p:sp>
      <p:sp>
        <p:nvSpPr>
          <p:cNvPr id="6" name="Slide Number Placeholder 5"/>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xmlns="" val="0"/>
              </a:ext>
            </a:extLst>
          </a:blip>
          <a:srcRect/>
          <a:stretch/>
        </p:blipFill>
        <p:spPr bwMode="hidden">
          <a:xfrm>
            <a:off x="0" y="0"/>
            <a:ext cx="12188825" cy="4810561"/>
          </a:xfrm>
          <a:prstGeom prst="rect">
            <a:avLst/>
          </a:prstGeom>
        </p:spPr>
      </p:pic>
      <p:sp>
        <p:nvSpPr>
          <p:cNvPr id="18" name="Rectangle 17"/>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2360" y="1905000"/>
            <a:ext cx="9142999" cy="2667000"/>
          </a:xfrm>
        </p:spPr>
        <p:txBody>
          <a:bodyPr anchor="b">
            <a:noAutofit/>
          </a:bodyPr>
          <a:lstStyle>
            <a:lvl1pPr algn="l">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522412" y="5029200"/>
            <a:ext cx="82296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pPr/>
              <a:t>2020/10/27</a:t>
            </a:fld>
            <a:endParaRPr/>
          </a:p>
        </p:txBody>
      </p:sp>
      <p:sp>
        <p:nvSpPr>
          <p:cNvPr id="6" name="Slide Number Placeholder 5"/>
          <p:cNvSpPr>
            <a:spLocks noGrp="1"/>
          </p:cNvSpPr>
          <p:nvPr>
            <p:ph type="sldNum" sz="quarter" idx="12"/>
          </p:nvPr>
        </p:nvSpPr>
        <p:spPr/>
        <p:txBody>
          <a:bodyPr/>
          <a:lstStyle/>
          <a:p>
            <a:fld id="{693B167E-EA96-4147-81DE-549160052C22}" type="slidenum">
              <a:rPr/>
              <a:pPr/>
              <a:t>‹#›</a:t>
            </a:fld>
            <a:endParaRPr/>
          </a:p>
        </p:txBody>
      </p:sp>
      <p:sp>
        <p:nvSpPr>
          <p:cNvPr id="16" name="Freeform 9"/>
          <p:cNvSpPr>
            <a:spLocks/>
          </p:cNvSpPr>
          <p:nvPr/>
        </p:nvSpPr>
        <p:spPr bwMode="hidden">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522413" y="1905000"/>
            <a:ext cx="4416552" cy="4267200"/>
          </a:xfrm>
        </p:spPr>
        <p:txBody>
          <a:bodyPr>
            <a:normAutofit/>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a:lvl8pPr>
            <a:lvl9pPr marL="192024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2" y="1905000"/>
            <a:ext cx="4416552" cy="4267200"/>
          </a:xfrm>
        </p:spPr>
        <p:txBody>
          <a:bodyPr>
            <a:normAutofit/>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pPr/>
              <a:t>2020/10/27</a:t>
            </a:fld>
            <a:endParaRPr/>
          </a:p>
        </p:txBody>
      </p:sp>
      <p:sp>
        <p:nvSpPr>
          <p:cNvPr id="7" name="Slide Number Placeholder 6"/>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3"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3" y="2743200"/>
            <a:ext cx="4416552" cy="3429001"/>
          </a:xfrm>
        </p:spPr>
        <p:txBody>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baseline="0"/>
            </a:lvl8pPr>
            <a:lvl9pPr marL="1920240">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6812"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6812" y="2743200"/>
            <a:ext cx="4416552" cy="3429001"/>
          </a:xfrm>
        </p:spPr>
        <p:txBody>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52466975-C014-42E5-BFA6-B8D5FDD3B81F}" type="datetimeFigureOut">
              <a:rPr lang="en-US"/>
              <a:pPr/>
              <a:t>2020/10/27</a:t>
            </a:fld>
            <a:endParaRPr/>
          </a:p>
        </p:txBody>
      </p:sp>
      <p:sp>
        <p:nvSpPr>
          <p:cNvPr id="9" name="Slide Number Placeholder 8"/>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52466975-C014-42E5-BFA6-B8D5FDD3B81F}" type="datetimeFigureOut">
              <a:rPr lang="en-US"/>
              <a:pPr/>
              <a:t>2020/10/27</a:t>
            </a:fld>
            <a:endParaRPr/>
          </a:p>
        </p:txBody>
      </p:sp>
      <p:sp>
        <p:nvSpPr>
          <p:cNvPr id="5" name="Slide Number Placeholder 4"/>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bwMode="hidden">
          <a:xfrm>
            <a:off x="0" y="0"/>
            <a:ext cx="12188825" cy="6858000"/>
          </a:xfrm>
          <a:prstGeom prst="rect">
            <a:avLst/>
          </a:prstGeom>
        </p:spPr>
      </p:pic>
      <p:sp>
        <p:nvSpPr>
          <p:cNvPr id="5" name="Rectangle 4"/>
          <p:cNvSpPr/>
          <p:nvPr/>
        </p:nvSpPr>
        <p:spPr bwMode="hidden">
          <a:xfrm>
            <a:off x="0" y="1"/>
            <a:ext cx="12188825"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52466975-C014-42E5-BFA6-B8D5FDD3B81F}" type="datetimeFigureOut">
              <a:rPr lang="en-US"/>
              <a:pPr/>
              <a:t>2020/10/27</a:t>
            </a:fld>
            <a:endParaRPr/>
          </a:p>
        </p:txBody>
      </p:sp>
      <p:sp>
        <p:nvSpPr>
          <p:cNvPr id="4" name="Slide Number Placeholder 3"/>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15"/>
          <p:cNvSpPr>
            <a:spLocks/>
          </p:cNvSpPr>
          <p:nvPr/>
        </p:nvSpPr>
        <p:spPr bwMode="auto">
          <a:xfrm>
            <a:off x="4494212"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title"/>
          </p:nvPr>
        </p:nvSpPr>
        <p:spPr/>
        <p:txBody>
          <a:bodyPr anchor="b">
            <a:normAutofit/>
          </a:bodyPr>
          <a:lstStyle>
            <a:lvl1pPr algn="l">
              <a:defRPr sz="3600" b="0"/>
            </a:lvl1pPr>
          </a:lstStyle>
          <a:p>
            <a:r>
              <a:rPr lang="en-US" smtClean="0"/>
              <a:t>Click to edit Master title style</a:t>
            </a:r>
            <a:endParaRPr/>
          </a:p>
        </p:txBody>
      </p:sp>
      <p:sp>
        <p:nvSpPr>
          <p:cNvPr id="3" name="Content Placeholder 2"/>
          <p:cNvSpPr>
            <a:spLocks noGrp="1"/>
          </p:cNvSpPr>
          <p:nvPr>
            <p:ph idx="1"/>
          </p:nvPr>
        </p:nvSpPr>
        <p:spPr>
          <a:xfrm>
            <a:off x="4675568" y="2087880"/>
            <a:ext cx="5791200" cy="38862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522413"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pPr/>
              <a:t>2020/10/27</a:t>
            </a:fld>
            <a:endParaRPr/>
          </a:p>
        </p:txBody>
      </p:sp>
      <p:sp>
        <p:nvSpPr>
          <p:cNvPr id="7" name="Slide Number Placeholder 6"/>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9" name="Freeform 15"/>
          <p:cNvSpPr>
            <a:spLocks/>
          </p:cNvSpPr>
          <p:nvPr/>
        </p:nvSpPr>
        <p:spPr bwMode="auto">
          <a:xfrm>
            <a:off x="1522413"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title"/>
          </p:nvPr>
        </p:nvSpPr>
        <p:spPr/>
        <p:txBody>
          <a:bodyPr anchor="b">
            <a:normAutofit/>
          </a:bodyPr>
          <a:lstStyle>
            <a:lvl1pPr algn="l">
              <a:defRPr sz="36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06880" y="2087880"/>
            <a:ext cx="5784978" cy="3886200"/>
          </a:xfrm>
          <a:solidFill>
            <a:schemeClr val="bg2">
              <a:lumMod val="40000"/>
              <a:lumOff val="60000"/>
            </a:schemeClr>
          </a:solidFill>
        </p:spPr>
        <p:txBody>
          <a:bodyPr>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923211"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pPr/>
              <a:t>2020/10/27</a:t>
            </a:fld>
            <a:endParaRPr/>
          </a:p>
        </p:txBody>
      </p:sp>
      <p:sp>
        <p:nvSpPr>
          <p:cNvPr id="7" name="Slide Number Placeholder 6"/>
          <p:cNvSpPr>
            <a:spLocks noGrp="1"/>
          </p:cNvSpPr>
          <p:nvPr>
            <p:ph type="sldNum" sz="quarter" idx="12"/>
          </p:nvPr>
        </p:nvSpPr>
        <p:spPr/>
        <p:txBody>
          <a:bodyPr/>
          <a:lstStyle/>
          <a:p>
            <a:fld id="{693B167E-EA96-4147-81DE-549160052C22}" type="slidenum">
              <a:rPr/>
              <a:pPr/>
              <a:t>‹#›</a:t>
            </a:fld>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189723"/>
            <a:ext cx="9144000" cy="1144556"/>
          </a:xfrm>
          <a:prstGeom prst="rect">
            <a:avLst/>
          </a:prstGeom>
        </p:spPr>
        <p:txBody>
          <a:bodyPr vert="horz" lIns="91440" tIns="45720" rIns="91440" bIns="45720" rtlCol="0" anchor="b">
            <a:normAutofit/>
          </a:bodyPr>
          <a:lstStyle/>
          <a:p>
            <a:r>
              <a:rPr lang="en-US" smtClean="0"/>
              <a:t>Click to edit Master title style</a:t>
            </a:r>
            <a:endParaRPr/>
          </a:p>
        </p:txBody>
      </p:sp>
      <p:pic>
        <p:nvPicPr>
          <p:cNvPr id="13" name="Picture 12"/>
          <p:cNvPicPr>
            <a:picLocks noChangeAspect="1"/>
          </p:cNvPicPr>
          <p:nvPr/>
        </p:nvPicPr>
        <p:blipFill rotWithShape="1">
          <a:blip r:embed="rId13">
            <a:extLst>
              <a:ext uri="{28A0092B-C50C-407E-A947-70E740481C1C}">
                <a14:useLocalDpi xmlns:a14="http://schemas.microsoft.com/office/drawing/2010/main" xmlns="" val="0"/>
              </a:ext>
            </a:extLst>
          </a:blip>
          <a:srcRect/>
          <a:stretch/>
        </p:blipFill>
        <p:spPr bwMode="hidden">
          <a:xfrm>
            <a:off x="0" y="1628776"/>
            <a:ext cx="12188825" cy="5229225"/>
          </a:xfrm>
          <a:prstGeom prst="rect">
            <a:avLst/>
          </a:prstGeom>
          <a:noFill/>
          <a:ln>
            <a:noFill/>
          </a:ln>
        </p:spPr>
      </p:pic>
      <p:sp>
        <p:nvSpPr>
          <p:cNvPr id="17" name="Rectangle 16"/>
          <p:cNvSpPr/>
          <p:nvPr/>
        </p:nvSpPr>
        <p:spPr bwMode="hidden">
          <a:xfrm>
            <a:off x="0" y="1535908"/>
            <a:ext cx="12188825" cy="5322093"/>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Text Placeholder 2"/>
          <p:cNvSpPr>
            <a:spLocks noGrp="1"/>
          </p:cNvSpPr>
          <p:nvPr>
            <p:ph type="body" idx="1"/>
          </p:nvPr>
        </p:nvSpPr>
        <p:spPr>
          <a:xfrm>
            <a:off x="1522413" y="1905000"/>
            <a:ext cx="91440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20898"/>
            <a:ext cx="7010399" cy="236030"/>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808721" y="6420898"/>
            <a:ext cx="964036" cy="236030"/>
          </a:xfrm>
          <a:prstGeom prst="rect">
            <a:avLst/>
          </a:prstGeom>
        </p:spPr>
        <p:txBody>
          <a:bodyPr vert="horz" lIns="91440" tIns="45720" rIns="91440" bIns="45720" rtlCol="0" anchor="ctr"/>
          <a:lstStyle>
            <a:lvl1pPr algn="r">
              <a:defRPr sz="1100">
                <a:solidFill>
                  <a:schemeClr val="tx1"/>
                </a:solidFill>
              </a:defRPr>
            </a:lvl1pPr>
          </a:lstStyle>
          <a:p>
            <a:fld id="{52466975-C014-42E5-BFA6-B8D5FDD3B81F}" type="datetimeFigureOut">
              <a:rPr lang="en-US" smtClean="0"/>
              <a:pPr/>
              <a:t>2020/10/27</a:t>
            </a:fld>
            <a:endParaRPr lang="en-US"/>
          </a:p>
        </p:txBody>
      </p:sp>
      <p:sp>
        <p:nvSpPr>
          <p:cNvPr id="6" name="Slide Number Placeholder 5"/>
          <p:cNvSpPr>
            <a:spLocks noGrp="1"/>
          </p:cNvSpPr>
          <p:nvPr>
            <p:ph type="sldNum" sz="quarter" idx="4"/>
          </p:nvPr>
        </p:nvSpPr>
        <p:spPr>
          <a:xfrm>
            <a:off x="10027920" y="6420898"/>
            <a:ext cx="638493" cy="236030"/>
          </a:xfrm>
          <a:prstGeom prst="rect">
            <a:avLst/>
          </a:prstGeom>
        </p:spPr>
        <p:txBody>
          <a:bodyPr vert="horz" lIns="91440" tIns="45720" rIns="91440" bIns="45720" rtlCol="0" anchor="ctr"/>
          <a:lstStyle>
            <a:lvl1pPr algn="r">
              <a:defRPr sz="1100">
                <a:solidFill>
                  <a:schemeClr val="tx1"/>
                </a:solidFill>
              </a:defRPr>
            </a:lvl1pPr>
          </a:lstStyle>
          <a:p>
            <a:fld id="{693B167E-EA96-4147-81DE-549160052C22}" type="slidenum">
              <a:rPr lang="en-US" smtClean="0"/>
              <a:pPr/>
              <a:t>‹#›</a:t>
            </a:fld>
            <a:endParaRPr lang="en-US"/>
          </a:p>
        </p:txBody>
      </p:sp>
      <p:sp>
        <p:nvSpPr>
          <p:cNvPr id="38" name="Freeform 9"/>
          <p:cNvSpPr>
            <a:spLocks/>
          </p:cNvSpPr>
          <p:nvPr/>
        </p:nvSpPr>
        <p:spPr bwMode="white">
          <a:xfrm>
            <a:off x="1057" y="1470256"/>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3" r:id="rId10"/>
    <p:sldLayoutId id="2147483674"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1" eaLnBrk="1" latinLnBrk="0" hangingPunct="1">
        <a:lnSpc>
          <a:spcPct val="90000"/>
        </a:lnSpc>
        <a:spcBef>
          <a:spcPct val="0"/>
        </a:spcBef>
        <a:buNone/>
        <a:defRPr sz="3600" b="0" kern="120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lnSpc>
          <a:spcPct val="90000"/>
        </a:lnSpc>
        <a:spcBef>
          <a:spcPts val="1800"/>
        </a:spcBef>
        <a:buSzPct val="110000"/>
        <a:buFont typeface="Arial" pitchFamily="34" charset="0"/>
        <a:buChar char="▪"/>
        <a:defRPr sz="2400" kern="1200">
          <a:solidFill>
            <a:schemeClr val="tx1"/>
          </a:solidFill>
          <a:latin typeface="+mn-lt"/>
          <a:ea typeface="+mn-ea"/>
          <a:cs typeface="+mn-cs"/>
        </a:defRPr>
      </a:lvl1pPr>
      <a:lvl2pPr marL="682625" indent="-274320" algn="r" defTabSz="914400" rtl="1" eaLnBrk="1" latinLnBrk="0" hangingPunct="1">
        <a:lnSpc>
          <a:spcPct val="90000"/>
        </a:lnSpc>
        <a:spcBef>
          <a:spcPts val="600"/>
        </a:spcBef>
        <a:buSzPct val="110000"/>
        <a:buFont typeface="Arial" pitchFamily="34" charset="0"/>
        <a:buChar char="▪"/>
        <a:defRPr sz="2000" kern="1200">
          <a:solidFill>
            <a:schemeClr val="tx1"/>
          </a:solidFill>
          <a:latin typeface="+mn-lt"/>
          <a:ea typeface="+mn-ea"/>
          <a:cs typeface="+mn-cs"/>
        </a:defRPr>
      </a:lvl2pPr>
      <a:lvl3pPr marL="1097280" indent="-274320" algn="r" defTabSz="914400" rtl="1" eaLnBrk="1" latinLnBrk="0" hangingPunct="1">
        <a:lnSpc>
          <a:spcPct val="90000"/>
        </a:lnSpc>
        <a:spcBef>
          <a:spcPts val="600"/>
        </a:spcBef>
        <a:buSzPct val="110000"/>
        <a:buFont typeface="Arial" pitchFamily="34" charset="0"/>
        <a:buChar char="▪"/>
        <a:defRPr sz="1800" kern="1200">
          <a:solidFill>
            <a:schemeClr val="tx1"/>
          </a:solidFill>
          <a:latin typeface="+mn-lt"/>
          <a:ea typeface="+mn-ea"/>
          <a:cs typeface="+mn-cs"/>
        </a:defRPr>
      </a:lvl3pPr>
      <a:lvl4pPr marL="150876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4pPr>
      <a:lvl5pPr marL="192024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5pPr>
      <a:lvl6pPr marL="233172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6pPr>
      <a:lvl7pPr marL="274320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7pPr>
      <a:lvl8pPr marL="315468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8pPr>
      <a:lvl9pPr marL="3566160" indent="-274320" algn="r" defTabSz="914400" rtl="1"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9pPr>
    </p:bodyStyle>
    <p:otherStyle>
      <a:defPPr>
        <a:defRP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49996" y="1844824"/>
            <a:ext cx="7200799" cy="2952328"/>
          </a:xfrm>
          <a:prstGeom prst="rect">
            <a:avLst/>
          </a:prstGeom>
          <a:ln>
            <a:noFill/>
          </a:ln>
          <a:effectLst>
            <a:softEdge rad="112500"/>
          </a:effectLst>
        </p:spPr>
      </p:pic>
    </p:spTree>
    <p:extLst>
      <p:ext uri="{BB962C8B-B14F-4D97-AF65-F5344CB8AC3E}">
        <p14:creationId xmlns:p14="http://schemas.microsoft.com/office/powerpoint/2010/main" xmlns="" val="3150599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3852" y="188640"/>
            <a:ext cx="10188625" cy="1144556"/>
          </a:xfrm>
        </p:spPr>
        <p:txBody>
          <a:bodyPr>
            <a:noAutofit/>
          </a:bodyPr>
          <a:lstStyle/>
          <a:p>
            <a:pPr algn="r"/>
            <a:r>
              <a:rPr lang="fa-IR" sz="2800" dirty="0" smtClean="0"/>
              <a:t>6- </a:t>
            </a:r>
            <a:r>
              <a:rPr lang="fa-IR" sz="2800" dirty="0"/>
              <a:t>در صورت عدم  وجود  پرونده در خصوص داروهای پرونده ای و اعلام خطا  از سوی سامانه تایید دارو، آن نسخه ، به حالت ثبت اولیه باقی می ماند. </a:t>
            </a:r>
          </a:p>
        </p:txBody>
      </p:sp>
      <p:pic>
        <p:nvPicPr>
          <p:cNvPr id="4" name="Picture 3"/>
          <p:cNvPicPr>
            <a:picLocks noChangeAspect="1"/>
          </p:cNvPicPr>
          <p:nvPr/>
        </p:nvPicPr>
        <p:blipFill>
          <a:blip r:embed="rId2"/>
          <a:stretch>
            <a:fillRect/>
          </a:stretch>
        </p:blipFill>
        <p:spPr>
          <a:xfrm>
            <a:off x="2211434" y="2348880"/>
            <a:ext cx="7873459" cy="3547374"/>
          </a:xfrm>
          <a:prstGeom prst="rect">
            <a:avLst/>
          </a:prstGeom>
        </p:spPr>
      </p:pic>
    </p:spTree>
    <p:extLst>
      <p:ext uri="{BB962C8B-B14F-4D97-AF65-F5344CB8AC3E}">
        <p14:creationId xmlns:p14="http://schemas.microsoft.com/office/powerpoint/2010/main" xmlns="" val="11024740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82044" y="188640"/>
            <a:ext cx="6348213" cy="1446550"/>
          </a:xfrm>
          <a:prstGeom prst="rect">
            <a:avLst/>
          </a:prstGeom>
        </p:spPr>
        <p:txBody>
          <a:bodyPr wrap="none">
            <a:spAutoFit/>
          </a:bodyPr>
          <a:lstStyle/>
          <a:p>
            <a:r>
              <a:rPr lang="fa-IR" sz="8800" dirty="0">
                <a:solidFill>
                  <a:srgbClr val="FF0000"/>
                </a:solidFill>
                <a:cs typeface="B Elham" panose="00000400000000000000" pitchFamily="2" charset="-78"/>
              </a:rPr>
              <a:t>هشدارهای </a:t>
            </a:r>
            <a:r>
              <a:rPr lang="fa-IR" sz="8800" dirty="0" smtClean="0">
                <a:solidFill>
                  <a:srgbClr val="FF0000"/>
                </a:solidFill>
                <a:cs typeface="B Elham" panose="00000400000000000000" pitchFamily="2" charset="-78"/>
              </a:rPr>
              <a:t>مهم</a:t>
            </a:r>
            <a:endParaRPr lang="fa-IR" sz="8800" dirty="0">
              <a:solidFill>
                <a:srgbClr val="FF0000"/>
              </a:solidFill>
              <a:cs typeface="B Elham" panose="00000400000000000000" pitchFamily="2" charset="-78"/>
            </a:endParaRPr>
          </a:p>
        </p:txBody>
      </p:sp>
      <p:pic>
        <p:nvPicPr>
          <p:cNvPr id="4" name="Picture 3"/>
          <p:cNvPicPr>
            <a:picLocks noChangeAspect="1"/>
          </p:cNvPicPr>
          <p:nvPr/>
        </p:nvPicPr>
        <p:blipFill>
          <a:blip r:embed="rId2"/>
          <a:stretch>
            <a:fillRect/>
          </a:stretch>
        </p:blipFill>
        <p:spPr>
          <a:xfrm>
            <a:off x="1773932" y="1988840"/>
            <a:ext cx="8784976" cy="4000649"/>
          </a:xfrm>
          <a:prstGeom prst="rect">
            <a:avLst/>
          </a:prstGeom>
        </p:spPr>
      </p:pic>
    </p:spTree>
    <p:extLst>
      <p:ext uri="{BB962C8B-B14F-4D97-AF65-F5344CB8AC3E}">
        <p14:creationId xmlns:p14="http://schemas.microsoft.com/office/powerpoint/2010/main" xmlns="" val="287382227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780" y="260648"/>
            <a:ext cx="11305256" cy="1815882"/>
          </a:xfrm>
          <a:prstGeom prst="rect">
            <a:avLst/>
          </a:prstGeom>
        </p:spPr>
        <p:txBody>
          <a:bodyPr wrap="square">
            <a:spAutoFit/>
          </a:bodyPr>
          <a:lstStyle/>
          <a:p>
            <a:pPr algn="r"/>
            <a:r>
              <a:rPr lang="fa-IR" sz="2800" dirty="0">
                <a:solidFill>
                  <a:schemeClr val="accent6">
                    <a:lumMod val="50000"/>
                  </a:schemeClr>
                </a:solidFill>
              </a:rPr>
              <a:t>در صورتی که به  هنگام  ارائه دارو توسط داروخانه در محیط </a:t>
            </a:r>
            <a:r>
              <a:rPr lang="en-US" sz="2800" dirty="0" err="1">
                <a:solidFill>
                  <a:schemeClr val="accent6">
                    <a:lumMod val="50000"/>
                  </a:schemeClr>
                </a:solidFill>
              </a:rPr>
              <a:t>hdk</a:t>
            </a:r>
            <a:r>
              <a:rPr lang="en-US" sz="2800" dirty="0">
                <a:solidFill>
                  <a:schemeClr val="accent6">
                    <a:lumMod val="50000"/>
                  </a:schemeClr>
                </a:solidFill>
              </a:rPr>
              <a:t>  </a:t>
            </a:r>
            <a:r>
              <a:rPr lang="fa-IR" sz="2800" dirty="0">
                <a:solidFill>
                  <a:schemeClr val="accent6">
                    <a:lumMod val="50000"/>
                  </a:schemeClr>
                </a:solidFill>
              </a:rPr>
              <a:t>تعداد داروی درخواستی بیشتراز تعداد آن دارو،  در پرونده تشکیل شده در سامانه تایید دارو باشد ، خطای  "</a:t>
            </a:r>
            <a:r>
              <a:rPr lang="fa-IR" sz="2800" dirty="0">
                <a:solidFill>
                  <a:srgbClr val="FF0000"/>
                </a:solidFill>
              </a:rPr>
              <a:t>هشدار تایید </a:t>
            </a:r>
            <a:r>
              <a:rPr lang="fa-IR" sz="2800" dirty="0" smtClean="0">
                <a:solidFill>
                  <a:srgbClr val="FF0000"/>
                </a:solidFill>
              </a:rPr>
              <a:t>دارو </a:t>
            </a:r>
            <a:r>
              <a:rPr lang="fa-IR" sz="2800" dirty="0">
                <a:solidFill>
                  <a:srgbClr val="FF0000"/>
                </a:solidFill>
              </a:rPr>
              <a:t>: از تعداد ....عدد خدمت درخواستی با کد ژنریک .....فقط .....عدد قابل تایید است "</a:t>
            </a:r>
            <a:r>
              <a:rPr lang="fa-IR" sz="2800" dirty="0"/>
              <a:t>نمایش داده می شود.</a:t>
            </a:r>
          </a:p>
        </p:txBody>
      </p:sp>
      <p:pic>
        <p:nvPicPr>
          <p:cNvPr id="3" name="Picture 2"/>
          <p:cNvPicPr>
            <a:picLocks noChangeAspect="1"/>
          </p:cNvPicPr>
          <p:nvPr/>
        </p:nvPicPr>
        <p:blipFill>
          <a:blip r:embed="rId2"/>
          <a:stretch>
            <a:fillRect/>
          </a:stretch>
        </p:blipFill>
        <p:spPr>
          <a:xfrm>
            <a:off x="2078238" y="2852936"/>
            <a:ext cx="7960339" cy="2808312"/>
          </a:xfrm>
          <a:prstGeom prst="rect">
            <a:avLst/>
          </a:prstGeom>
        </p:spPr>
      </p:pic>
    </p:spTree>
    <p:extLst>
      <p:ext uri="{BB962C8B-B14F-4D97-AF65-F5344CB8AC3E}">
        <p14:creationId xmlns:p14="http://schemas.microsoft.com/office/powerpoint/2010/main" xmlns="" val="18273903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4299" y="2060848"/>
            <a:ext cx="12503124" cy="1815882"/>
          </a:xfrm>
          <a:prstGeom prst="rect">
            <a:avLst/>
          </a:prstGeom>
        </p:spPr>
        <p:txBody>
          <a:bodyPr wrap="square">
            <a:spAutoFit/>
          </a:bodyPr>
          <a:lstStyle/>
          <a:p>
            <a:pPr algn="r" rtl="1"/>
            <a:r>
              <a:rPr lang="fa-IR" sz="2800" dirty="0"/>
              <a:t>در اینگونه موارد تعداد دارو طبق ضوابط ابلاغی سازمان ، درصورت ویرایش پرونده موجود در سامانه تایید دارو وتایید نهایی توسط  داروخانه تمامی دارو توسط داروخانه قابل ارایه است . بدون ویرایش پرونده در سامانه تایید دارو ، در </a:t>
            </a:r>
            <a:r>
              <a:rPr lang="fa-IR" sz="2800" dirty="0" smtClean="0"/>
              <a:t>سامانه </a:t>
            </a:r>
            <a:r>
              <a:rPr lang="en-US" sz="2800" dirty="0" err="1" smtClean="0"/>
              <a:t>hdk</a:t>
            </a:r>
            <a:r>
              <a:rPr lang="fa-IR" sz="2800" dirty="0" smtClean="0"/>
              <a:t> مبلغ </a:t>
            </a:r>
            <a:r>
              <a:rPr lang="fa-IR" sz="2800" dirty="0"/>
              <a:t>کل تعداد مازاد بر پرونده به سهم بیماراضافه می شود. </a:t>
            </a:r>
          </a:p>
        </p:txBody>
      </p:sp>
    </p:spTree>
    <p:extLst>
      <p:ext uri="{BB962C8B-B14F-4D97-AF65-F5344CB8AC3E}">
        <p14:creationId xmlns:p14="http://schemas.microsoft.com/office/powerpoint/2010/main" xmlns="" val="24667135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3852" y="1916832"/>
            <a:ext cx="10009112" cy="1815882"/>
          </a:xfrm>
          <a:prstGeom prst="rect">
            <a:avLst/>
          </a:prstGeom>
        </p:spPr>
        <p:txBody>
          <a:bodyPr wrap="square">
            <a:spAutoFit/>
          </a:bodyPr>
          <a:lstStyle/>
          <a:p>
            <a:pPr algn="r"/>
            <a:r>
              <a:rPr lang="fa-IR" sz="2800" dirty="0"/>
              <a:t>	در صورتی که دارو بیمارستانی باشد در نسخه پیچی پیام  </a:t>
            </a:r>
            <a:r>
              <a:rPr lang="fa-IR" sz="2800" dirty="0">
                <a:solidFill>
                  <a:srgbClr val="FF0000"/>
                </a:solidFill>
              </a:rPr>
              <a:t>"هشدار تایید دارو : برای تایید خدمت نیاز به مهر بیمارستانی در نسخه می باشد " </a:t>
            </a:r>
            <a:r>
              <a:rPr lang="fa-IR" sz="2800" dirty="0"/>
              <a:t>نمایش داده می شودوآن قلم در صورت ثبت به صورت بیمه ای محاسبه می گردد. </a:t>
            </a:r>
          </a:p>
        </p:txBody>
      </p:sp>
    </p:spTree>
    <p:extLst>
      <p:ext uri="{BB962C8B-B14F-4D97-AF65-F5344CB8AC3E}">
        <p14:creationId xmlns:p14="http://schemas.microsoft.com/office/powerpoint/2010/main" xmlns="" val="8349317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5820" y="2276872"/>
            <a:ext cx="10297144" cy="954107"/>
          </a:xfrm>
          <a:prstGeom prst="rect">
            <a:avLst/>
          </a:prstGeom>
        </p:spPr>
        <p:txBody>
          <a:bodyPr wrap="square">
            <a:spAutoFit/>
          </a:bodyPr>
          <a:lstStyle/>
          <a:p>
            <a:pPr algn="r"/>
            <a:r>
              <a:rPr lang="fa-IR" sz="2800" dirty="0"/>
              <a:t>برای داروهای نیازمند ثبت  کد اصالت ،  </a:t>
            </a:r>
            <a:r>
              <a:rPr lang="fa-IR" sz="2800" dirty="0">
                <a:solidFill>
                  <a:srgbClr val="FF0000"/>
                </a:solidFill>
              </a:rPr>
              <a:t>هشدار " داروی انتخابی نیازمند به کد اصالت می باشد" </a:t>
            </a:r>
            <a:r>
              <a:rPr lang="fa-IR" sz="2800" dirty="0"/>
              <a:t>نمایش داده می شود.</a:t>
            </a:r>
          </a:p>
        </p:txBody>
      </p:sp>
    </p:spTree>
    <p:extLst>
      <p:ext uri="{BB962C8B-B14F-4D97-AF65-F5344CB8AC3E}">
        <p14:creationId xmlns:p14="http://schemas.microsoft.com/office/powerpoint/2010/main" xmlns="" val="36384173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1804" y="404664"/>
            <a:ext cx="10729192" cy="1384995"/>
          </a:xfrm>
          <a:prstGeom prst="rect">
            <a:avLst/>
          </a:prstGeom>
        </p:spPr>
        <p:txBody>
          <a:bodyPr wrap="square">
            <a:spAutoFit/>
          </a:bodyPr>
          <a:lstStyle/>
          <a:p>
            <a:pPr algn="r"/>
            <a:r>
              <a:rPr lang="fa-IR" sz="2800" dirty="0"/>
              <a:t>	در صورتی که  اصالت دارویی برای داروی دیگری ثبت گردد خطای </a:t>
            </a:r>
            <a:r>
              <a:rPr lang="fa-IR" sz="2800" dirty="0">
                <a:solidFill>
                  <a:srgbClr val="FF0000"/>
                </a:solidFill>
              </a:rPr>
              <a:t>" کد اصالت ارسالی با داروی درخواستی منطبق نیست  "</a:t>
            </a:r>
            <a:r>
              <a:rPr lang="fa-IR" sz="2800" dirty="0"/>
              <a:t>نمایش داده می شود. </a:t>
            </a:r>
          </a:p>
        </p:txBody>
      </p:sp>
      <p:pic>
        <p:nvPicPr>
          <p:cNvPr id="3" name="Picture 2"/>
          <p:cNvPicPr>
            <a:picLocks noChangeAspect="1"/>
          </p:cNvPicPr>
          <p:nvPr/>
        </p:nvPicPr>
        <p:blipFill>
          <a:blip r:embed="rId2"/>
          <a:stretch>
            <a:fillRect/>
          </a:stretch>
        </p:blipFill>
        <p:spPr>
          <a:xfrm>
            <a:off x="2097968" y="2708920"/>
            <a:ext cx="7776864" cy="3960440"/>
          </a:xfrm>
          <a:prstGeom prst="rect">
            <a:avLst/>
          </a:prstGeom>
        </p:spPr>
      </p:pic>
    </p:spTree>
    <p:extLst>
      <p:ext uri="{BB962C8B-B14F-4D97-AF65-F5344CB8AC3E}">
        <p14:creationId xmlns:p14="http://schemas.microsoft.com/office/powerpoint/2010/main" xmlns="" val="35394201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1844" y="1772816"/>
            <a:ext cx="10513168" cy="1384995"/>
          </a:xfrm>
          <a:prstGeom prst="rect">
            <a:avLst/>
          </a:prstGeom>
          <a:noFill/>
        </p:spPr>
        <p:txBody>
          <a:bodyPr wrap="square" rtlCol="1">
            <a:spAutoFit/>
          </a:bodyPr>
          <a:lstStyle/>
          <a:p>
            <a:pPr algn="r" rtl="1"/>
            <a:r>
              <a:rPr lang="fa-IR" sz="2800" dirty="0" smtClean="0">
                <a:solidFill>
                  <a:schemeClr val="accent6">
                    <a:lumMod val="50000"/>
                  </a:schemeClr>
                </a:solidFill>
              </a:rPr>
              <a:t>در زمان قطع لحظه ای ارتباط این دو سامانه پیام </a:t>
            </a:r>
            <a:r>
              <a:rPr lang="en-US" sz="2800" dirty="0" smtClean="0">
                <a:solidFill>
                  <a:srgbClr val="FF0000"/>
                </a:solidFill>
              </a:rPr>
              <a:t>“</a:t>
            </a:r>
            <a:r>
              <a:rPr lang="fa-IR" sz="2800" dirty="0" smtClean="0">
                <a:solidFill>
                  <a:srgbClr val="FF0000"/>
                </a:solidFill>
              </a:rPr>
              <a:t>ارتباط با سامانه تایید دارو برقرار نیست پرداخت سهم سازمان این دارو مستلزم ثبت در سامانه تایید دارو می باشد</a:t>
            </a:r>
            <a:r>
              <a:rPr lang="en-US" sz="2800" dirty="0" smtClean="0">
                <a:solidFill>
                  <a:srgbClr val="FF0000"/>
                </a:solidFill>
              </a:rPr>
              <a:t>”</a:t>
            </a:r>
            <a:r>
              <a:rPr lang="fa-IR" sz="2800" dirty="0" smtClean="0">
                <a:solidFill>
                  <a:srgbClr val="FF0000"/>
                </a:solidFill>
              </a:rPr>
              <a:t> </a:t>
            </a:r>
            <a:r>
              <a:rPr lang="fa-IR" sz="2800" dirty="0" smtClean="0">
                <a:solidFill>
                  <a:schemeClr val="accent6">
                    <a:lumMod val="50000"/>
                  </a:schemeClr>
                </a:solidFill>
              </a:rPr>
              <a:t>نمایش داده می شود.</a:t>
            </a:r>
            <a:endParaRPr lang="fa-IR" sz="2800" dirty="0">
              <a:solidFill>
                <a:schemeClr val="accent6">
                  <a:lumMod val="50000"/>
                </a:schemeClr>
              </a:solidFill>
            </a:endParaRPr>
          </a:p>
        </p:txBody>
      </p:sp>
    </p:spTree>
    <p:extLst>
      <p:ext uri="{BB962C8B-B14F-4D97-AF65-F5344CB8AC3E}">
        <p14:creationId xmlns:p14="http://schemas.microsoft.com/office/powerpoint/2010/main" xmlns="" val="4273644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lum bright="25000"/>
            <a:extLst>
              <a:ext uri="{28A0092B-C50C-407E-A947-70E740481C1C}">
                <a14:useLocalDpi xmlns:a14="http://schemas.microsoft.com/office/drawing/2010/main" xmlns="" val="0"/>
              </a:ext>
            </a:extLst>
          </a:blip>
          <a:stretch>
            <a:fillRect/>
          </a:stretch>
        </p:blipFill>
        <p:spPr>
          <a:xfrm>
            <a:off x="1197868" y="476672"/>
            <a:ext cx="10675540" cy="6079380"/>
          </a:xfrm>
          <a:prstGeom prst="rect">
            <a:avLst/>
          </a:prstGeom>
        </p:spPr>
      </p:pic>
      <p:sp>
        <p:nvSpPr>
          <p:cNvPr id="5" name="Oval 4"/>
          <p:cNvSpPr/>
          <p:nvPr/>
        </p:nvSpPr>
        <p:spPr>
          <a:xfrm>
            <a:off x="10558908" y="3717032"/>
            <a:ext cx="864096" cy="864096"/>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b="1" spc="5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xmlns="" val="4418235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413892" y="620688"/>
            <a:ext cx="9829800" cy="5534025"/>
          </a:xfrm>
          <a:prstGeom prst="rect">
            <a:avLst/>
          </a:prstGeom>
        </p:spPr>
      </p:pic>
      <p:sp>
        <p:nvSpPr>
          <p:cNvPr id="6" name="Oval 5"/>
          <p:cNvSpPr/>
          <p:nvPr/>
        </p:nvSpPr>
        <p:spPr>
          <a:xfrm>
            <a:off x="6598468" y="4365104"/>
            <a:ext cx="4104456" cy="72008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xmlns="" val="102517529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33772" y="1772816"/>
            <a:ext cx="10871887" cy="777136"/>
          </a:xfrm>
          <a:prstGeom prst="rect">
            <a:avLst/>
          </a:prstGeom>
        </p:spPr>
        <p:txBody>
          <a:bodyPr wrap="none">
            <a:spAutoFit/>
          </a:bodyPr>
          <a:lstStyle/>
          <a:p>
            <a:pPr indent="457200" algn="ctr">
              <a:lnSpc>
                <a:spcPct val="115000"/>
              </a:lnSpc>
              <a:spcAft>
                <a:spcPts val="1000"/>
              </a:spcAft>
            </a:pPr>
            <a:r>
              <a:rPr lang="fa-IR" sz="4000" b="1" dirty="0">
                <a:latin typeface="Calibri" panose="020F0502020204030204" pitchFamily="34" charset="0"/>
                <a:ea typeface="Calibri" panose="020F0502020204030204" pitchFamily="34" charset="0"/>
                <a:cs typeface="B Titr" panose="00000700000000000000" pitchFamily="2" charset="-78"/>
              </a:rPr>
              <a:t>راهنمای لینک سامانه نسخه الکترونیک باسامانه  تایید دارو</a:t>
            </a:r>
            <a:endParaRPr lang="en-US" sz="4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1161788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61964" y="1484784"/>
            <a:ext cx="7920880" cy="3456384"/>
          </a:xfrm>
          <a:prstGeom prst="rect">
            <a:avLst/>
          </a:prstGeom>
          <a:ln>
            <a:noFill/>
          </a:ln>
          <a:effectLst>
            <a:softEdge rad="112500"/>
          </a:effectLst>
        </p:spPr>
      </p:pic>
    </p:spTree>
    <p:extLst>
      <p:ext uri="{BB962C8B-B14F-4D97-AF65-F5344CB8AC3E}">
        <p14:creationId xmlns:p14="http://schemas.microsoft.com/office/powerpoint/2010/main" xmlns="" val="26634993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756" y="189723"/>
            <a:ext cx="11737303" cy="1144556"/>
          </a:xfrm>
        </p:spPr>
        <p:txBody>
          <a:bodyPr>
            <a:normAutofit/>
          </a:bodyPr>
          <a:lstStyle/>
          <a:p>
            <a:pPr algn="r"/>
            <a:r>
              <a:rPr lang="fa-IR" sz="2400" b="1" dirty="0"/>
              <a:t>-</a:t>
            </a:r>
            <a:r>
              <a:rPr lang="fa-IR" sz="2400" dirty="0"/>
              <a:t>به منظور اطمینان از قرارگرفتن داروخانه در طرح لینک سامانه نسخه الکترونیک باسامانه  تایید دارو ، لازم است  در محیط  </a:t>
            </a:r>
            <a:r>
              <a:rPr lang="en-US" sz="2400" dirty="0" err="1"/>
              <a:t>pcp</a:t>
            </a:r>
            <a:r>
              <a:rPr lang="en-US" sz="2400" dirty="0"/>
              <a:t>  </a:t>
            </a:r>
            <a:r>
              <a:rPr lang="fa-IR" sz="2400" dirty="0"/>
              <a:t> پس از جستجوی نام یا کد ملی داروخانه در آیتم شریک کاری ، ویژگی اضافه ، کد </a:t>
            </a:r>
            <a:r>
              <a:rPr lang="en-US" sz="2400" dirty="0"/>
              <a:t>GLN  </a:t>
            </a:r>
            <a:r>
              <a:rPr lang="fa-IR" sz="2400" dirty="0"/>
              <a:t>داروخانه وارد شده </a:t>
            </a:r>
            <a:r>
              <a:rPr lang="fa-IR" sz="2400" dirty="0" smtClean="0"/>
              <a:t>باشد،درغیر </a:t>
            </a:r>
            <a:r>
              <a:rPr lang="fa-IR" sz="2400" dirty="0"/>
              <a:t>اینصورت کد</a:t>
            </a:r>
            <a:r>
              <a:rPr lang="en-US" sz="2400" dirty="0"/>
              <a:t>GLN </a:t>
            </a:r>
            <a:r>
              <a:rPr lang="fa-IR" sz="2400" dirty="0"/>
              <a:t>ثبت </a:t>
            </a:r>
            <a:r>
              <a:rPr lang="fa-IR" sz="2400" dirty="0" smtClean="0"/>
              <a:t>شود. </a:t>
            </a:r>
            <a:endParaRPr lang="fa-IR" sz="2400" dirty="0"/>
          </a:p>
        </p:txBody>
      </p:sp>
      <p:pic>
        <p:nvPicPr>
          <p:cNvPr id="4" name="Picture 3"/>
          <p:cNvPicPr>
            <a:picLocks noChangeAspect="1"/>
          </p:cNvPicPr>
          <p:nvPr/>
        </p:nvPicPr>
        <p:blipFill>
          <a:blip r:embed="rId2"/>
          <a:stretch>
            <a:fillRect/>
          </a:stretch>
        </p:blipFill>
        <p:spPr>
          <a:xfrm>
            <a:off x="2349996" y="2420888"/>
            <a:ext cx="7884874" cy="3291430"/>
          </a:xfrm>
          <a:prstGeom prst="rect">
            <a:avLst/>
          </a:prstGeom>
        </p:spPr>
      </p:pic>
    </p:spTree>
    <p:extLst>
      <p:ext uri="{BB962C8B-B14F-4D97-AF65-F5344CB8AC3E}">
        <p14:creationId xmlns:p14="http://schemas.microsoft.com/office/powerpoint/2010/main" xmlns="" val="6783592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3892" y="116632"/>
            <a:ext cx="10044609" cy="1144556"/>
          </a:xfrm>
        </p:spPr>
        <p:txBody>
          <a:bodyPr>
            <a:noAutofit/>
          </a:bodyPr>
          <a:lstStyle/>
          <a:p>
            <a:pPr algn="r"/>
            <a:r>
              <a:rPr lang="fa-IR" sz="2800" dirty="0"/>
              <a:t>همچنین  وجود کد ملی موسس  داروخانه در آیتم </a:t>
            </a:r>
            <a:r>
              <a:rPr lang="en-US" sz="2800" dirty="0"/>
              <a:t>GLN  </a:t>
            </a:r>
            <a:r>
              <a:rPr lang="fa-IR" sz="2800" dirty="0"/>
              <a:t>سامانه تایید دارو کنترل شده و درصورت عدم درج ، کد ملی  ثبت شود. </a:t>
            </a:r>
          </a:p>
        </p:txBody>
      </p:sp>
      <p:pic>
        <p:nvPicPr>
          <p:cNvPr id="4" name="Picture 3"/>
          <p:cNvPicPr>
            <a:picLocks noChangeAspect="1"/>
          </p:cNvPicPr>
          <p:nvPr/>
        </p:nvPicPr>
        <p:blipFill>
          <a:blip r:embed="rId2"/>
          <a:stretch>
            <a:fillRect/>
          </a:stretch>
        </p:blipFill>
        <p:spPr>
          <a:xfrm>
            <a:off x="2205980" y="2348880"/>
            <a:ext cx="7776864" cy="3744416"/>
          </a:xfrm>
          <a:prstGeom prst="rect">
            <a:avLst/>
          </a:prstGeom>
        </p:spPr>
      </p:pic>
    </p:spTree>
    <p:extLst>
      <p:ext uri="{BB962C8B-B14F-4D97-AF65-F5344CB8AC3E}">
        <p14:creationId xmlns:p14="http://schemas.microsoft.com/office/powerpoint/2010/main" xmlns="" val="37921465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917948" y="1772816"/>
            <a:ext cx="8414792" cy="4729425"/>
          </a:xfrm>
          <a:prstGeom prst="rect">
            <a:avLst/>
          </a:prstGeom>
        </p:spPr>
      </p:pic>
      <p:sp>
        <p:nvSpPr>
          <p:cNvPr id="3" name="TextBox 2"/>
          <p:cNvSpPr txBox="1"/>
          <p:nvPr/>
        </p:nvSpPr>
        <p:spPr>
          <a:xfrm>
            <a:off x="765820" y="188640"/>
            <a:ext cx="10086040" cy="1384995"/>
          </a:xfrm>
          <a:prstGeom prst="rect">
            <a:avLst/>
          </a:prstGeom>
          <a:noFill/>
        </p:spPr>
        <p:txBody>
          <a:bodyPr wrap="square" rtlCol="1">
            <a:spAutoFit/>
          </a:bodyPr>
          <a:lstStyle/>
          <a:p>
            <a:pPr algn="r" rtl="1"/>
            <a:r>
              <a:rPr lang="fa-IR" sz="2800" dirty="0" smtClean="0"/>
              <a:t>در صورت عدم ثبت کد ملی </a:t>
            </a:r>
            <a:r>
              <a:rPr lang="fa-IR" sz="2800" dirty="0" smtClean="0">
                <a:solidFill>
                  <a:srgbClr val="FF0000"/>
                </a:solidFill>
              </a:rPr>
              <a:t>پیام  </a:t>
            </a:r>
            <a:r>
              <a:rPr lang="en-US" sz="2800" dirty="0" smtClean="0">
                <a:solidFill>
                  <a:srgbClr val="FF0000"/>
                </a:solidFill>
              </a:rPr>
              <a:t>“</a:t>
            </a:r>
            <a:r>
              <a:rPr lang="fa-IR" sz="2800" dirty="0" smtClean="0">
                <a:solidFill>
                  <a:srgbClr val="FF0000"/>
                </a:solidFill>
              </a:rPr>
              <a:t>خطای 5 تایید دارو برای ثبت نسخه الکترونیک و دریافت تایید لطفا شماره ملی موسس را در ساانه تایید خدمات کامل نمایید</a:t>
            </a:r>
            <a:r>
              <a:rPr lang="en-US" sz="2800" dirty="0" smtClean="0">
                <a:solidFill>
                  <a:srgbClr val="FF0000"/>
                </a:solidFill>
              </a:rPr>
              <a:t>”</a:t>
            </a:r>
            <a:r>
              <a:rPr lang="fa-IR" sz="2800" dirty="0" smtClean="0"/>
              <a:t>نمایش داده می شود</a:t>
            </a:r>
            <a:endParaRPr lang="fa-IR" sz="2800" dirty="0"/>
          </a:p>
        </p:txBody>
      </p:sp>
    </p:spTree>
    <p:extLst>
      <p:ext uri="{BB962C8B-B14F-4D97-AF65-F5344CB8AC3E}">
        <p14:creationId xmlns:p14="http://schemas.microsoft.com/office/powerpoint/2010/main" xmlns="" val="36756600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8336"/>
            <a:ext cx="9900593" cy="1144556"/>
          </a:xfrm>
        </p:spPr>
        <p:txBody>
          <a:bodyPr>
            <a:noAutofit/>
          </a:bodyPr>
          <a:lstStyle/>
          <a:p>
            <a:pPr algn="r"/>
            <a:r>
              <a:rPr lang="fa-IR" sz="2800" dirty="0"/>
              <a:t>2- مانند روال قبل در سامانه تایید دارو برای داروهای پرونده ای ، برابر ضوابط </a:t>
            </a:r>
            <a:r>
              <a:rPr lang="fa-IR" sz="2800" dirty="0" smtClean="0"/>
              <a:t>،توسط </a:t>
            </a:r>
            <a:r>
              <a:rPr lang="fa-IR" sz="2800" dirty="0"/>
              <a:t>کارشناسان ادارات کل ، پرونده تشکیل شود.</a:t>
            </a:r>
          </a:p>
        </p:txBody>
      </p:sp>
      <p:pic>
        <p:nvPicPr>
          <p:cNvPr id="3" name="Picture 2"/>
          <p:cNvPicPr>
            <a:picLocks noChangeAspect="1"/>
          </p:cNvPicPr>
          <p:nvPr/>
        </p:nvPicPr>
        <p:blipFill>
          <a:blip r:embed="rId2"/>
          <a:stretch>
            <a:fillRect/>
          </a:stretch>
        </p:blipFill>
        <p:spPr>
          <a:xfrm>
            <a:off x="2133973" y="2060848"/>
            <a:ext cx="7934014" cy="3953309"/>
          </a:xfrm>
          <a:prstGeom prst="rect">
            <a:avLst/>
          </a:prstGeom>
        </p:spPr>
      </p:pic>
    </p:spTree>
    <p:extLst>
      <p:ext uri="{BB962C8B-B14F-4D97-AF65-F5344CB8AC3E}">
        <p14:creationId xmlns:p14="http://schemas.microsoft.com/office/powerpoint/2010/main" xmlns="" val="24116349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844" y="116632"/>
            <a:ext cx="10404649" cy="1144556"/>
          </a:xfrm>
        </p:spPr>
        <p:txBody>
          <a:bodyPr>
            <a:noAutofit/>
          </a:bodyPr>
          <a:lstStyle/>
          <a:p>
            <a:pPr algn="r"/>
            <a:r>
              <a:rPr lang="fa-IR" sz="2400" dirty="0"/>
              <a:t>3- درصورت وجود پرونده در سامانه تایید دارو ، داروخانه می تواند  در سامانه </a:t>
            </a:r>
            <a:r>
              <a:rPr lang="en-US" sz="2400" dirty="0"/>
              <a:t>HDK </a:t>
            </a:r>
            <a:r>
              <a:rPr lang="fa-IR" sz="2400" dirty="0"/>
              <a:t>اقدام به نسخه پیچی،کند و در صورت  برقراری ارتباط بین دو سامانه ، عدم رعایت  قوانین دارویی ،به صورت هشدار نمایش داده می شود. </a:t>
            </a:r>
          </a:p>
        </p:txBody>
      </p:sp>
      <p:pic>
        <p:nvPicPr>
          <p:cNvPr id="3" name="Picture 2"/>
          <p:cNvPicPr>
            <a:picLocks noChangeAspect="1"/>
          </p:cNvPicPr>
          <p:nvPr/>
        </p:nvPicPr>
        <p:blipFill>
          <a:blip r:embed="rId2"/>
          <a:stretch>
            <a:fillRect/>
          </a:stretch>
        </p:blipFill>
        <p:spPr>
          <a:xfrm>
            <a:off x="2494012" y="1988840"/>
            <a:ext cx="6932497" cy="3816424"/>
          </a:xfrm>
          <a:prstGeom prst="rect">
            <a:avLst/>
          </a:prstGeom>
        </p:spPr>
      </p:pic>
    </p:spTree>
    <p:extLst>
      <p:ext uri="{BB962C8B-B14F-4D97-AF65-F5344CB8AC3E}">
        <p14:creationId xmlns:p14="http://schemas.microsoft.com/office/powerpoint/2010/main" xmlns="" val="7783074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65" y="404664"/>
            <a:ext cx="12188825" cy="1144556"/>
          </a:xfrm>
        </p:spPr>
        <p:txBody>
          <a:bodyPr>
            <a:noAutofit/>
          </a:bodyPr>
          <a:lstStyle/>
          <a:p>
            <a:pPr algn="r"/>
            <a:r>
              <a:rPr lang="fa-IR" sz="2000" dirty="0"/>
              <a:t>4- در صورتی که دارو مشمول ثبت  بارکداصالت باشد ابتدا هشدار "داروی انتخاب شده نیازمند ثبت کد اصالت می باشد "نمایش داده می شود که پس از انتخاب تیک تایید،  توسط داروخانه،  صفحه ورود بارکد اصالت باز می شود . پس از ثبت بارکد اصالت،  داروخانه می تواند اقدام به ثبت کد اصالت نماید در صورت وجود بیش از یک قلم داروی نیازمند ثبت  کد اصالت در نسخه ، کاربر داروخانه می تواند با کلیک روی علامت بعلاوه (+) اقدام به ثبت کد اصالت قلم بعدی نماید. ودرپایان پس از تایید نهایی،  کد رهگیری دریافت نماید. </a:t>
            </a:r>
          </a:p>
        </p:txBody>
      </p:sp>
      <p:pic>
        <p:nvPicPr>
          <p:cNvPr id="3" name="Picture 2"/>
          <p:cNvPicPr>
            <a:picLocks noChangeAspect="1"/>
          </p:cNvPicPr>
          <p:nvPr/>
        </p:nvPicPr>
        <p:blipFill>
          <a:blip r:embed="rId2"/>
          <a:stretch>
            <a:fillRect/>
          </a:stretch>
        </p:blipFill>
        <p:spPr>
          <a:xfrm>
            <a:off x="2710036" y="2636912"/>
            <a:ext cx="6713425" cy="3896198"/>
          </a:xfrm>
          <a:prstGeom prst="rect">
            <a:avLst/>
          </a:prstGeom>
        </p:spPr>
      </p:pic>
    </p:spTree>
    <p:extLst>
      <p:ext uri="{BB962C8B-B14F-4D97-AF65-F5344CB8AC3E}">
        <p14:creationId xmlns:p14="http://schemas.microsoft.com/office/powerpoint/2010/main" xmlns="" val="10576476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804" y="332656"/>
            <a:ext cx="11124729" cy="1144556"/>
          </a:xfrm>
        </p:spPr>
        <p:txBody>
          <a:bodyPr>
            <a:noAutofit/>
          </a:bodyPr>
          <a:lstStyle/>
          <a:p>
            <a:pPr algn="r"/>
            <a:r>
              <a:rPr lang="fa-IR" sz="2000" dirty="0"/>
              <a:t>5- </a:t>
            </a:r>
            <a:r>
              <a:rPr lang="fa-IR" sz="2000" dirty="0" smtClean="0"/>
              <a:t>اینگونه </a:t>
            </a:r>
            <a:r>
              <a:rPr lang="fa-IR" sz="2000" dirty="0"/>
              <a:t>موارد در سامانه تایید خدمت به دو صورت ثبت اولیه و تحویل خدمت با کد رهگیری نمایش داده می شود. ثبت اولیه  به معنی  استعلام از تایید دارو  و ثبت نهایی به  منزله  تایید نهایی و تحویل دارو می </a:t>
            </a:r>
            <a:r>
              <a:rPr lang="fa-IR" sz="2000" dirty="0" smtClean="0"/>
              <a:t>باشد.</a:t>
            </a:r>
            <a:endParaRPr lang="fa-IR" sz="2000" dirty="0"/>
          </a:p>
        </p:txBody>
      </p:sp>
      <p:pic>
        <p:nvPicPr>
          <p:cNvPr id="3" name="Picture 2"/>
          <p:cNvPicPr>
            <a:picLocks noChangeAspect="1"/>
          </p:cNvPicPr>
          <p:nvPr/>
        </p:nvPicPr>
        <p:blipFill>
          <a:blip r:embed="rId2"/>
          <a:stretch>
            <a:fillRect/>
          </a:stretch>
        </p:blipFill>
        <p:spPr>
          <a:xfrm>
            <a:off x="2331866" y="2348880"/>
            <a:ext cx="7704604" cy="3450635"/>
          </a:xfrm>
          <a:prstGeom prst="rect">
            <a:avLst/>
          </a:prstGeom>
        </p:spPr>
      </p:pic>
    </p:spTree>
    <p:extLst>
      <p:ext uri="{BB962C8B-B14F-4D97-AF65-F5344CB8AC3E}">
        <p14:creationId xmlns:p14="http://schemas.microsoft.com/office/powerpoint/2010/main" xmlns="" val="30271238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arthtones 16x9">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50000"/>
              </a:schemeClr>
              <a:schemeClr val="phClr">
                <a:tint val="80000"/>
              </a:schemeClr>
            </a:duotone>
          </a:blip>
          <a:stretch/>
        </a:blipFill>
      </a:bgFillStyleLst>
    </a:fmtScheme>
  </a:themeElements>
  <a:objectDefaults/>
  <a:extraClrSchemeLst/>
  <a:extLst>
    <a:ext uri="{05A4C25C-085E-4340-85A3-A5531E510DB2}">
      <thm15:themeFamily xmlns:thm15="http://schemas.microsoft.com/office/thememl/2012/main" xmlns="" name="Earth tone presentation (widescreen).potx" id="{0B5E8F0C-1569-45B5-8ADA-CBBDCE8A31F7}" vid="{BAFE7D81-C21B-4995-AEF0-26102EF6BDA1}"/>
    </a:ext>
  </a:extLst>
</a:theme>
</file>

<file path=ppt/theme/theme2.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Earth tone presentation (widescreen)(2)</Template>
  <TotalTime>69</TotalTime>
  <Words>535</Words>
  <Application>Microsoft Office PowerPoint</Application>
  <PresentationFormat>Custom</PresentationFormat>
  <Paragraphs>16</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Earthtones 16x9</vt:lpstr>
      <vt:lpstr>Slide 1</vt:lpstr>
      <vt:lpstr>Slide 2</vt:lpstr>
      <vt:lpstr>-به منظور اطمینان از قرارگرفتن داروخانه در طرح لینک سامانه نسخه الکترونیک باسامانه  تایید دارو ، لازم است  در محیط  pcp   پس از جستجوی نام یا کد ملی داروخانه در آیتم شریک کاری ، ویژگی اضافه ، کد GLN  داروخانه وارد شده باشد،درغیر اینصورت کدGLN ثبت شود. </vt:lpstr>
      <vt:lpstr>همچنین  وجود کد ملی موسس  داروخانه در آیتم GLN  سامانه تایید دارو کنترل شده و درصورت عدم درج ، کد ملی  ثبت شود. </vt:lpstr>
      <vt:lpstr>Slide 5</vt:lpstr>
      <vt:lpstr>2- مانند روال قبل در سامانه تایید دارو برای داروهای پرونده ای ، برابر ضوابط ،توسط کارشناسان ادارات کل ، پرونده تشکیل شود.</vt:lpstr>
      <vt:lpstr>3- درصورت وجود پرونده در سامانه تایید دارو ، داروخانه می تواند  در سامانه HDK اقدام به نسخه پیچی،کند و در صورت  برقراری ارتباط بین دو سامانه ، عدم رعایت  قوانین دارویی ،به صورت هشدار نمایش داده می شود. </vt:lpstr>
      <vt:lpstr>4- در صورتی که دارو مشمول ثبت  بارکداصالت باشد ابتدا هشدار "داروی انتخاب شده نیازمند ثبت کد اصالت می باشد "نمایش داده می شود که پس از انتخاب تیک تایید،  توسط داروخانه،  صفحه ورود بارکد اصالت باز می شود . پس از ثبت بارکد اصالت،  داروخانه می تواند اقدام به ثبت کد اصالت نماید در صورت وجود بیش از یک قلم داروی نیازمند ثبت  کد اصالت در نسخه ، کاربر داروخانه می تواند با کلیک روی علامت بعلاوه (+) اقدام به ثبت کد اصالت قلم بعدی نماید. ودرپایان پس از تایید نهایی،  کد رهگیری دریافت نماید. </vt:lpstr>
      <vt:lpstr>5- اینگونه موارد در سامانه تایید خدمت به دو صورت ثبت اولیه و تحویل خدمت با کد رهگیری نمایش داده می شود. ثبت اولیه  به معنی  استعلام از تایید دارو  و ثبت نهایی به  منزله  تایید نهایی و تحویل دارو می باشد.</vt:lpstr>
      <vt:lpstr>6- در صورت عدم  وجود  پرونده در خصوص داروهای پرونده ای و اعلام خطا  از سوی سامانه تایید دارو، آن نسخه ، به حالت ثبت اولیه باقی می ماند. </vt:lpstr>
      <vt:lpstr>Slide 11</vt:lpstr>
      <vt:lpstr>Slide 12</vt:lpstr>
      <vt:lpstr>Slide 13</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y.tavakkoli@yahoo.com</dc:creator>
  <cp:lastModifiedBy>a-emami</cp:lastModifiedBy>
  <cp:revision>29</cp:revision>
  <dcterms:created xsi:type="dcterms:W3CDTF">2020-07-24T04:18:40Z</dcterms:created>
  <dcterms:modified xsi:type="dcterms:W3CDTF">2020-10-27T08:54:46Z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